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8" r:id="rId3"/>
    <p:sldId id="259" r:id="rId4"/>
    <p:sldId id="260" r:id="rId5"/>
    <p:sldId id="269" r:id="rId6"/>
    <p:sldId id="270" r:id="rId7"/>
    <p:sldId id="271" r:id="rId8"/>
    <p:sldId id="272" r:id="rId9"/>
    <p:sldId id="273" r:id="rId10"/>
    <p:sldId id="257" r:id="rId11"/>
    <p:sldId id="262" r:id="rId12"/>
    <p:sldId id="263" r:id="rId13"/>
    <p:sldId id="264" r:id="rId14"/>
    <p:sldId id="265" r:id="rId15"/>
    <p:sldId id="266" r:id="rId16"/>
    <p:sldId id="267" r:id="rId17"/>
    <p:sldId id="26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49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5E077C-084C-43DE-86B5-8A68EFFBDF51}" type="datetimeFigureOut">
              <a:rPr lang="en-US" smtClean="0"/>
              <a:t>4/22/2013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D72E77-FF92-45DE-BF8F-7EDED0D2680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E2612D-1FC7-4781-82C9-63C211D0BCDA}" type="slidenum">
              <a:rPr lang="en-US"/>
              <a:pPr/>
              <a:t>2</a:t>
            </a:fld>
            <a:endParaRPr lang="en-US"/>
          </a:p>
        </p:txBody>
      </p:sp>
      <p:sp>
        <p:nvSpPr>
          <p:cNvPr id="58370" name="Rectangle 2"/>
          <p:cNvSpPr>
            <a:spLocks noRot="1" noChangeArrowheads="1" noTextEdit="1"/>
          </p:cNvSpPr>
          <p:nvPr>
            <p:ph type="sldImg"/>
          </p:nvPr>
        </p:nvSpPr>
        <p:spPr>
          <a:ln/>
        </p:spPr>
      </p:sp>
      <p:sp>
        <p:nvSpPr>
          <p:cNvPr id="58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64D2CB-E654-44D6-BDE5-4E8DE61C24B6}" type="slidenum">
              <a:rPr lang="en-US"/>
              <a:pPr/>
              <a:t>3</a:t>
            </a:fld>
            <a:endParaRPr lang="en-US"/>
          </a:p>
        </p:txBody>
      </p:sp>
      <p:sp>
        <p:nvSpPr>
          <p:cNvPr id="59394" name="Rectangle 2"/>
          <p:cNvSpPr>
            <a:spLocks noRo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17E69F-5A74-4028-9757-8C01A85677E0}" type="slidenum">
              <a:rPr lang="en-US"/>
              <a:pPr/>
              <a:t>4</a:t>
            </a:fld>
            <a:endParaRPr lang="en-US"/>
          </a:p>
        </p:txBody>
      </p:sp>
      <p:sp>
        <p:nvSpPr>
          <p:cNvPr id="60418" name="Rectangle 2"/>
          <p:cNvSpPr>
            <a:spLocks noRo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49AC37-846A-40D6-9FB1-0C0FF5F330B2}" type="slidenum">
              <a:rPr lang="en-US"/>
              <a:pPr/>
              <a:t>5</a:t>
            </a:fld>
            <a:endParaRPr lang="en-US"/>
          </a:p>
        </p:txBody>
      </p:sp>
      <p:sp>
        <p:nvSpPr>
          <p:cNvPr id="75778" name="Rectangle 2"/>
          <p:cNvSpPr>
            <a:spLocks noRot="1" noChangeArrowheads="1" noTextEdit="1"/>
          </p:cNvSpPr>
          <p:nvPr>
            <p:ph type="sldImg"/>
          </p:nvPr>
        </p:nvSpPr>
        <p:spPr>
          <a:ln/>
        </p:spPr>
      </p:sp>
      <p:sp>
        <p:nvSpPr>
          <p:cNvPr id="75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8A004C-CA21-4A91-878B-3A79E3BF36CD}" type="slidenum">
              <a:rPr lang="en-US"/>
              <a:pPr/>
              <a:t>6</a:t>
            </a:fld>
            <a:endParaRPr lang="en-US"/>
          </a:p>
        </p:txBody>
      </p:sp>
      <p:sp>
        <p:nvSpPr>
          <p:cNvPr id="76802" name="Rectangle 2"/>
          <p:cNvSpPr>
            <a:spLocks noRo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B47505E9-5950-4F91-9D64-D502B4490FAF}" type="datetimeFigureOut">
              <a:rPr lang="en-US" smtClean="0"/>
              <a:t>4/22/2013</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450D022F-158D-44E3-AB8A-87C0CABEA97A}"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7505E9-5950-4F91-9D64-D502B4490FAF}" type="datetimeFigureOut">
              <a:rPr lang="en-US" smtClean="0"/>
              <a:t>4/22/2013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50D022F-158D-44E3-AB8A-87C0CABEA97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7505E9-5950-4F91-9D64-D502B4490FAF}" type="datetimeFigureOut">
              <a:rPr lang="en-US" smtClean="0"/>
              <a:t>4/22/2013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50D022F-158D-44E3-AB8A-87C0CABEA97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7505E9-5950-4F91-9D64-D502B4490FAF}" type="datetimeFigureOut">
              <a:rPr lang="en-US" smtClean="0"/>
              <a:t>4/22/2013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50D022F-158D-44E3-AB8A-87C0CABEA97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B47505E9-5950-4F91-9D64-D502B4490FAF}" type="datetimeFigureOut">
              <a:rPr lang="en-US" smtClean="0"/>
              <a:t>4/22/2013</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450D022F-158D-44E3-AB8A-87C0CABEA97A}"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47505E9-5950-4F91-9D64-D502B4490FAF}" type="datetimeFigureOut">
              <a:rPr lang="en-US" smtClean="0"/>
              <a:t>4/22/2013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450D022F-158D-44E3-AB8A-87C0CABEA97A}"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47505E9-5950-4F91-9D64-D502B4490FAF}" type="datetimeFigureOut">
              <a:rPr lang="en-US" smtClean="0"/>
              <a:t>4/22/2013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450D022F-158D-44E3-AB8A-87C0CABEA97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47505E9-5950-4F91-9D64-D502B4490FAF}" type="datetimeFigureOut">
              <a:rPr lang="en-US" smtClean="0"/>
              <a:t>4/22/2013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50D022F-158D-44E3-AB8A-87C0CABEA97A}"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47505E9-5950-4F91-9D64-D502B4490FAF}" type="datetimeFigureOut">
              <a:rPr lang="en-US" smtClean="0"/>
              <a:t>4/22/2013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50D022F-158D-44E3-AB8A-87C0CABEA97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B47505E9-5950-4F91-9D64-D502B4490FAF}" type="datetimeFigureOut">
              <a:rPr lang="en-US" smtClean="0"/>
              <a:t>4/22/2013</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450D022F-158D-44E3-AB8A-87C0CABEA97A}"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B47505E9-5950-4F91-9D64-D502B4490FAF}" type="datetimeFigureOut">
              <a:rPr lang="en-US" smtClean="0"/>
              <a:t>4/22/2013</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450D022F-158D-44E3-AB8A-87C0CABEA97A}"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B47505E9-5950-4F91-9D64-D502B4490FAF}" type="datetimeFigureOut">
              <a:rPr lang="en-US" smtClean="0"/>
              <a:t>4/22/2013</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450D022F-158D-44E3-AB8A-87C0CABEA97A}" type="slidenum">
              <a:rPr lang="en-US" smtClean="0"/>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Competition of Businesses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Competition among Buyers </a:t>
            </a:r>
            <a:endParaRPr lang="en-US" dirty="0"/>
          </a:p>
        </p:txBody>
      </p:sp>
      <p:sp>
        <p:nvSpPr>
          <p:cNvPr id="3" name="Content Placeholder 2"/>
          <p:cNvSpPr>
            <a:spLocks noGrp="1"/>
          </p:cNvSpPr>
          <p:nvPr>
            <p:ph idx="1"/>
          </p:nvPr>
        </p:nvSpPr>
        <p:spPr/>
        <p:txBody>
          <a:bodyPr/>
          <a:lstStyle/>
          <a:p>
            <a:r>
              <a:rPr lang="en-US" dirty="0"/>
              <a:t>H</a:t>
            </a:r>
            <a:r>
              <a:rPr lang="en-US" dirty="0" smtClean="0"/>
              <a:t>appens when there is more than one business selling the same or similar item (competing for customers)</a:t>
            </a:r>
          </a:p>
          <a:p>
            <a:r>
              <a:rPr lang="en-US" dirty="0"/>
              <a:t>C</a:t>
            </a:r>
            <a:r>
              <a:rPr lang="en-US" dirty="0" smtClean="0"/>
              <a:t>an also happen when there is one business, but many customers competing to get limited goods.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Competition in the Marketplace</a:t>
            </a:r>
            <a:endParaRPr lang="en-US" dirty="0"/>
          </a:p>
        </p:txBody>
      </p:sp>
      <p:sp>
        <p:nvSpPr>
          <p:cNvPr id="3" name="Content Placeholder 2"/>
          <p:cNvSpPr>
            <a:spLocks noGrp="1"/>
          </p:cNvSpPr>
          <p:nvPr>
            <p:ph idx="1"/>
          </p:nvPr>
        </p:nvSpPr>
        <p:spPr/>
        <p:txBody>
          <a:bodyPr/>
          <a:lstStyle/>
          <a:p>
            <a:r>
              <a:rPr lang="en-US" dirty="0"/>
              <a:t>C</a:t>
            </a:r>
            <a:r>
              <a:rPr lang="en-US" dirty="0" smtClean="0"/>
              <a:t>ompetition among businesses</a:t>
            </a:r>
          </a:p>
          <a:p>
            <a:pPr lvl="1"/>
            <a:r>
              <a:rPr lang="en-US" dirty="0" smtClean="0"/>
              <a:t>These businesses have to convince customers to buy their items</a:t>
            </a:r>
          </a:p>
          <a:p>
            <a:pPr lvl="1"/>
            <a:r>
              <a:rPr lang="en-US" dirty="0" smtClean="0"/>
              <a:t>Customers get to make a choice about where to spend their money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Businesses Competitors in Peabody</a:t>
            </a:r>
            <a:endParaRPr lang="en-US" dirty="0"/>
          </a:p>
        </p:txBody>
      </p:sp>
      <p:sp>
        <p:nvSpPr>
          <p:cNvPr id="3" name="Content Placeholder 2"/>
          <p:cNvSpPr>
            <a:spLocks noGrp="1"/>
          </p:cNvSpPr>
          <p:nvPr>
            <p:ph idx="1"/>
          </p:nvPr>
        </p:nvSpPr>
        <p:spPr/>
        <p:txBody>
          <a:bodyPr>
            <a:normAutofit/>
          </a:bodyPr>
          <a:lstStyle/>
          <a:p>
            <a:r>
              <a:rPr lang="en-US" dirty="0" smtClean="0"/>
              <a:t>What are some competing businesses in Peabody? </a:t>
            </a:r>
          </a:p>
          <a:p>
            <a:r>
              <a:rPr lang="en-US" dirty="0" smtClean="0"/>
              <a:t>Can you name four businesses? </a:t>
            </a:r>
          </a:p>
          <a:p>
            <a:r>
              <a:rPr lang="en-US" dirty="0" smtClean="0"/>
              <a:t>Can you name a competitor for each business?</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Businesses Compete</a:t>
            </a:r>
            <a:endParaRPr lang="en-US" dirty="0"/>
          </a:p>
        </p:txBody>
      </p:sp>
      <p:sp>
        <p:nvSpPr>
          <p:cNvPr id="3" name="Content Placeholder 2"/>
          <p:cNvSpPr>
            <a:spLocks noGrp="1"/>
          </p:cNvSpPr>
          <p:nvPr>
            <p:ph idx="1"/>
          </p:nvPr>
        </p:nvSpPr>
        <p:spPr/>
        <p:txBody>
          <a:bodyPr>
            <a:normAutofit/>
          </a:bodyPr>
          <a:lstStyle/>
          <a:p>
            <a:r>
              <a:rPr lang="en-US" b="1" dirty="0" smtClean="0"/>
              <a:t>1) Lowering Prices</a:t>
            </a:r>
            <a:endParaRPr lang="en-US" dirty="0" smtClean="0"/>
          </a:p>
          <a:p>
            <a:pPr lvl="1"/>
            <a:r>
              <a:rPr lang="en-US" dirty="0" smtClean="0"/>
              <a:t>Joe sells T-shirts for $5.00 each. Mo sells T-shirts. Maybe Mo will compete by selling his for $4.00. Joe might lower his T-shirt price to match the $4.00 price, or he might go lower. </a:t>
            </a:r>
          </a:p>
          <a:p>
            <a:pPr lvl="1"/>
            <a:r>
              <a:rPr lang="en-US" dirty="0" smtClean="0"/>
              <a:t>Businesses can compete by lowering prices. But businesses cannot lower them so much that they no longer make enough money to make the shirts, pay their workers, and pay for their store.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Businesses Compete </a:t>
            </a:r>
            <a:endParaRPr lang="en-US" dirty="0"/>
          </a:p>
        </p:txBody>
      </p:sp>
      <p:sp>
        <p:nvSpPr>
          <p:cNvPr id="3" name="Content Placeholder 2"/>
          <p:cNvSpPr>
            <a:spLocks noGrp="1"/>
          </p:cNvSpPr>
          <p:nvPr>
            <p:ph idx="1"/>
          </p:nvPr>
        </p:nvSpPr>
        <p:spPr/>
        <p:txBody>
          <a:bodyPr>
            <a:normAutofit/>
          </a:bodyPr>
          <a:lstStyle/>
          <a:p>
            <a:r>
              <a:rPr lang="en-US" b="1" dirty="0" smtClean="0"/>
              <a:t>2) Better Products</a:t>
            </a:r>
            <a:endParaRPr lang="en-US" dirty="0" smtClean="0"/>
          </a:p>
          <a:p>
            <a:pPr lvl="1"/>
            <a:r>
              <a:rPr lang="en-US" dirty="0" smtClean="0"/>
              <a:t>Making products that work better, look better, last longer, or do more </a:t>
            </a:r>
          </a:p>
          <a:p>
            <a:pPr lvl="1"/>
            <a:r>
              <a:rPr lang="en-US" dirty="0" smtClean="0"/>
              <a:t>Prices for an item can be the same or sometimes even higher than the price offered by a competing company, provided that the item is so good that customers will really want it.</a:t>
            </a:r>
          </a:p>
          <a:p>
            <a:pPr lvl="1"/>
            <a:r>
              <a:rPr lang="en-US" dirty="0" smtClean="0"/>
              <a:t>Businesses can offer a better quality product to get customers to choose them.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Businesses Compare</a:t>
            </a:r>
            <a:endParaRPr lang="en-US" dirty="0"/>
          </a:p>
        </p:txBody>
      </p:sp>
      <p:sp>
        <p:nvSpPr>
          <p:cNvPr id="3" name="Content Placeholder 2"/>
          <p:cNvSpPr>
            <a:spLocks noGrp="1"/>
          </p:cNvSpPr>
          <p:nvPr>
            <p:ph idx="1"/>
          </p:nvPr>
        </p:nvSpPr>
        <p:spPr/>
        <p:txBody>
          <a:bodyPr>
            <a:normAutofit lnSpcReduction="10000"/>
          </a:bodyPr>
          <a:lstStyle/>
          <a:p>
            <a:r>
              <a:rPr lang="en-US" b="1" dirty="0" smtClean="0"/>
              <a:t>3) Better Customer Service</a:t>
            </a:r>
            <a:endParaRPr lang="en-US" dirty="0" smtClean="0"/>
          </a:p>
          <a:p>
            <a:pPr lvl="1"/>
            <a:r>
              <a:rPr lang="en-US" dirty="0" smtClean="0"/>
              <a:t>H</a:t>
            </a:r>
            <a:r>
              <a:rPr lang="en-US" dirty="0" smtClean="0"/>
              <a:t>iring and training people who know about the products and know how to be helpful and friendly. </a:t>
            </a:r>
          </a:p>
          <a:p>
            <a:pPr lvl="1"/>
            <a:r>
              <a:rPr lang="en-US" dirty="0" smtClean="0"/>
              <a:t>A computer store with good customer service hires and trains people who know a lot about computers. A computer store with bad customer service hires anyone and does not train him or her. </a:t>
            </a:r>
          </a:p>
          <a:p>
            <a:pPr lvl="2"/>
            <a:r>
              <a:rPr lang="en-US" dirty="0" smtClean="0"/>
              <a:t>Then the customers get frustrated when they ask a question and maybe they will shop for a computer somewhere else.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Businesses Compete</a:t>
            </a:r>
            <a:endParaRPr lang="en-US" dirty="0"/>
          </a:p>
        </p:txBody>
      </p:sp>
      <p:sp>
        <p:nvSpPr>
          <p:cNvPr id="3" name="Content Placeholder 2"/>
          <p:cNvSpPr>
            <a:spLocks noGrp="1"/>
          </p:cNvSpPr>
          <p:nvPr>
            <p:ph idx="1"/>
          </p:nvPr>
        </p:nvSpPr>
        <p:spPr/>
        <p:txBody>
          <a:bodyPr>
            <a:normAutofit fontScale="92500"/>
          </a:bodyPr>
          <a:lstStyle/>
          <a:p>
            <a:r>
              <a:rPr lang="en-US" b="1" dirty="0" smtClean="0"/>
              <a:t>4) Economic Incentives</a:t>
            </a:r>
            <a:endParaRPr lang="en-US" dirty="0" smtClean="0"/>
          </a:p>
          <a:p>
            <a:pPr lvl="1"/>
            <a:r>
              <a:rPr lang="en-US" dirty="0" smtClean="0"/>
              <a:t>Freebies like toys in happy meals or free soda when you buy a slice of pizza are types of incentives.</a:t>
            </a:r>
          </a:p>
          <a:p>
            <a:pPr lvl="1"/>
            <a:r>
              <a:rPr lang="en-US" dirty="0" smtClean="0"/>
              <a:t>Offering coupons used to save money and having sales are two more ways to bring in customers.</a:t>
            </a:r>
          </a:p>
          <a:p>
            <a:pPr lvl="1"/>
            <a:r>
              <a:rPr lang="en-US" dirty="0" smtClean="0"/>
              <a:t>Special promotions with refreshments and music encouraging you to come and shop. </a:t>
            </a:r>
          </a:p>
          <a:p>
            <a:pPr lvl="1"/>
            <a:r>
              <a:rPr lang="en-US" dirty="0" smtClean="0"/>
              <a:t>Rewarding customers who shop again and again with a reward card/points, so that the customer receives a free item when the card is full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Businesses Compete</a:t>
            </a:r>
            <a:endParaRPr lang="en-US" dirty="0"/>
          </a:p>
        </p:txBody>
      </p:sp>
      <p:sp>
        <p:nvSpPr>
          <p:cNvPr id="3" name="Content Placeholder 2"/>
          <p:cNvSpPr>
            <a:spLocks noGrp="1"/>
          </p:cNvSpPr>
          <p:nvPr>
            <p:ph idx="1"/>
          </p:nvPr>
        </p:nvSpPr>
        <p:spPr/>
        <p:txBody>
          <a:bodyPr>
            <a:normAutofit/>
          </a:bodyPr>
          <a:lstStyle/>
          <a:p>
            <a:r>
              <a:rPr lang="en-US" b="1" dirty="0" smtClean="0"/>
              <a:t>5) Advertising</a:t>
            </a:r>
            <a:endParaRPr lang="en-US" dirty="0" smtClean="0"/>
          </a:p>
          <a:p>
            <a:pPr lvl="1"/>
            <a:r>
              <a:rPr lang="en-US" dirty="0" smtClean="0"/>
              <a:t>Putting signs up, having TV and radio commercials, and running newspaper ads telling customers about their products</a:t>
            </a:r>
          </a:p>
          <a:p>
            <a:pPr lvl="1"/>
            <a:r>
              <a:rPr lang="en-US" dirty="0" smtClean="0"/>
              <a:t>U</a:t>
            </a:r>
            <a:r>
              <a:rPr lang="en-US" dirty="0" smtClean="0"/>
              <a:t>sed to say how wonderful the products are and to tell about any incentives, sales, lower prices, to tell customers where the business is located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GB" dirty="0"/>
              <a:t>Market Structure</a:t>
            </a:r>
          </a:p>
        </p:txBody>
      </p:sp>
      <p:sp>
        <p:nvSpPr>
          <p:cNvPr id="27652" name="Line 4"/>
          <p:cNvSpPr>
            <a:spLocks noChangeShapeType="1"/>
          </p:cNvSpPr>
          <p:nvPr/>
        </p:nvSpPr>
        <p:spPr bwMode="auto">
          <a:xfrm>
            <a:off x="457200" y="2362200"/>
            <a:ext cx="0" cy="685800"/>
          </a:xfrm>
          <a:prstGeom prst="line">
            <a:avLst/>
          </a:prstGeom>
          <a:noFill/>
          <a:ln w="28575">
            <a:solidFill>
              <a:srgbClr val="FFCC00"/>
            </a:solidFill>
            <a:round/>
            <a:headEnd/>
            <a:tailEnd/>
          </a:ln>
          <a:effectLst/>
        </p:spPr>
        <p:txBody>
          <a:bodyPr/>
          <a:lstStyle/>
          <a:p>
            <a:endParaRPr lang="en-US"/>
          </a:p>
        </p:txBody>
      </p:sp>
      <p:sp>
        <p:nvSpPr>
          <p:cNvPr id="27653" name="Line 5"/>
          <p:cNvSpPr>
            <a:spLocks noChangeShapeType="1"/>
          </p:cNvSpPr>
          <p:nvPr/>
        </p:nvSpPr>
        <p:spPr bwMode="auto">
          <a:xfrm>
            <a:off x="457200" y="3048000"/>
            <a:ext cx="7924800" cy="0"/>
          </a:xfrm>
          <a:prstGeom prst="line">
            <a:avLst/>
          </a:prstGeom>
          <a:noFill/>
          <a:ln w="28575">
            <a:solidFill>
              <a:srgbClr val="FFCC00"/>
            </a:solidFill>
            <a:round/>
            <a:headEnd/>
            <a:tailEnd/>
          </a:ln>
          <a:effectLst/>
        </p:spPr>
        <p:txBody>
          <a:bodyPr/>
          <a:lstStyle/>
          <a:p>
            <a:endParaRPr lang="en-US"/>
          </a:p>
        </p:txBody>
      </p:sp>
      <p:sp>
        <p:nvSpPr>
          <p:cNvPr id="27654" name="Line 6"/>
          <p:cNvSpPr>
            <a:spLocks noChangeShapeType="1"/>
          </p:cNvSpPr>
          <p:nvPr/>
        </p:nvSpPr>
        <p:spPr bwMode="auto">
          <a:xfrm>
            <a:off x="8382000" y="2362200"/>
            <a:ext cx="0" cy="685800"/>
          </a:xfrm>
          <a:prstGeom prst="line">
            <a:avLst/>
          </a:prstGeom>
          <a:noFill/>
          <a:ln w="28575">
            <a:solidFill>
              <a:srgbClr val="FFCC00"/>
            </a:solidFill>
            <a:round/>
            <a:headEnd/>
            <a:tailEnd/>
          </a:ln>
          <a:effectLst/>
        </p:spPr>
        <p:txBody>
          <a:bodyPr/>
          <a:lstStyle/>
          <a:p>
            <a:endParaRPr lang="en-US"/>
          </a:p>
        </p:txBody>
      </p:sp>
      <p:sp>
        <p:nvSpPr>
          <p:cNvPr id="27655" name="Line 7"/>
          <p:cNvSpPr>
            <a:spLocks noChangeShapeType="1"/>
          </p:cNvSpPr>
          <p:nvPr/>
        </p:nvSpPr>
        <p:spPr bwMode="auto">
          <a:xfrm flipH="1">
            <a:off x="457200" y="3733800"/>
            <a:ext cx="7924800" cy="0"/>
          </a:xfrm>
          <a:prstGeom prst="line">
            <a:avLst/>
          </a:prstGeom>
          <a:noFill/>
          <a:ln w="76200">
            <a:solidFill>
              <a:schemeClr val="tx1"/>
            </a:solidFill>
            <a:round/>
            <a:headEnd/>
            <a:tailEnd type="triangle" w="med" len="med"/>
          </a:ln>
          <a:effectLst/>
        </p:spPr>
        <p:txBody>
          <a:bodyPr/>
          <a:lstStyle/>
          <a:p>
            <a:endParaRPr lang="en-US"/>
          </a:p>
        </p:txBody>
      </p:sp>
      <p:sp>
        <p:nvSpPr>
          <p:cNvPr id="27656" name="Text Box 8"/>
          <p:cNvSpPr txBox="1">
            <a:spLocks noChangeArrowheads="1"/>
          </p:cNvSpPr>
          <p:nvPr/>
        </p:nvSpPr>
        <p:spPr bwMode="auto">
          <a:xfrm>
            <a:off x="1752600" y="4114800"/>
            <a:ext cx="5486400" cy="396875"/>
          </a:xfrm>
          <a:prstGeom prst="rect">
            <a:avLst/>
          </a:prstGeom>
          <a:noFill/>
          <a:ln w="9525">
            <a:noFill/>
            <a:miter lim="800000"/>
            <a:headEnd/>
            <a:tailEnd/>
          </a:ln>
          <a:effectLst/>
        </p:spPr>
        <p:txBody>
          <a:bodyPr>
            <a:spAutoFit/>
          </a:bodyPr>
          <a:lstStyle/>
          <a:p>
            <a:pPr>
              <a:spcBef>
                <a:spcPct val="50000"/>
              </a:spcBef>
            </a:pPr>
            <a:r>
              <a:rPr lang="en-GB" sz="2000">
                <a:latin typeface="Verdana" pitchFamily="34" charset="0"/>
              </a:rPr>
              <a:t>More competitive (fewer imperfections)</a:t>
            </a:r>
          </a:p>
        </p:txBody>
      </p:sp>
      <p:sp>
        <p:nvSpPr>
          <p:cNvPr id="27657" name="Text Box 9"/>
          <p:cNvSpPr txBox="1">
            <a:spLocks noChangeArrowheads="1"/>
          </p:cNvSpPr>
          <p:nvPr/>
        </p:nvSpPr>
        <p:spPr bwMode="auto">
          <a:xfrm>
            <a:off x="-17463" y="1849438"/>
            <a:ext cx="1108076" cy="457200"/>
          </a:xfrm>
          <a:prstGeom prst="rect">
            <a:avLst/>
          </a:prstGeom>
          <a:noFill/>
          <a:ln w="9525">
            <a:noFill/>
            <a:miter lim="800000"/>
            <a:headEnd/>
            <a:tailEnd/>
          </a:ln>
          <a:effectLst/>
        </p:spPr>
        <p:txBody>
          <a:bodyPr wrap="none">
            <a:spAutoFit/>
          </a:bodyPr>
          <a:lstStyle/>
          <a:p>
            <a:pPr algn="ctr"/>
            <a:r>
              <a:rPr lang="en-GB" sz="1200">
                <a:latin typeface="Verdana" pitchFamily="34" charset="0"/>
              </a:rPr>
              <a:t>Perfect </a:t>
            </a:r>
          </a:p>
          <a:p>
            <a:pPr algn="ctr"/>
            <a:r>
              <a:rPr lang="en-GB" sz="1200">
                <a:latin typeface="Verdana" pitchFamily="34" charset="0"/>
              </a:rPr>
              <a:t>Competition</a:t>
            </a:r>
          </a:p>
        </p:txBody>
      </p:sp>
      <p:sp>
        <p:nvSpPr>
          <p:cNvPr id="27658" name="Text Box 10"/>
          <p:cNvSpPr txBox="1">
            <a:spLocks noChangeArrowheads="1"/>
          </p:cNvSpPr>
          <p:nvPr/>
        </p:nvSpPr>
        <p:spPr bwMode="auto">
          <a:xfrm>
            <a:off x="7848600" y="1905000"/>
            <a:ext cx="1066800" cy="457200"/>
          </a:xfrm>
          <a:prstGeom prst="rect">
            <a:avLst/>
          </a:prstGeom>
          <a:noFill/>
          <a:ln w="9525">
            <a:noFill/>
            <a:miter lim="800000"/>
            <a:headEnd/>
            <a:tailEnd/>
          </a:ln>
          <a:effectLst/>
        </p:spPr>
        <p:txBody>
          <a:bodyPr>
            <a:spAutoFit/>
          </a:bodyPr>
          <a:lstStyle/>
          <a:p>
            <a:pPr algn="ctr">
              <a:spcBef>
                <a:spcPct val="50000"/>
              </a:spcBef>
            </a:pPr>
            <a:r>
              <a:rPr lang="en-GB" sz="1200">
                <a:latin typeface="Verdana" pitchFamily="34" charset="0"/>
              </a:rPr>
              <a:t>Pure Monopoly</a:t>
            </a: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657"/>
                                        </p:tgtEl>
                                        <p:attrNameLst>
                                          <p:attrName>style.visibility</p:attrName>
                                        </p:attrNameLst>
                                      </p:cBhvr>
                                      <p:to>
                                        <p:strVal val="visible"/>
                                      </p:to>
                                    </p:set>
                                    <p:animEffect transition="in" filter="dissolve">
                                      <p:cBhvr>
                                        <p:cTn id="7" dur="500"/>
                                        <p:tgtEl>
                                          <p:spTgt spid="2765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7658"/>
                                        </p:tgtEl>
                                        <p:attrNameLst>
                                          <p:attrName>style.visibility</p:attrName>
                                        </p:attrNameLst>
                                      </p:cBhvr>
                                      <p:to>
                                        <p:strVal val="visible"/>
                                      </p:to>
                                    </p:set>
                                    <p:animEffect transition="in" filter="dissolve">
                                      <p:cBhvr>
                                        <p:cTn id="12" dur="500"/>
                                        <p:tgtEl>
                                          <p:spTgt spid="27658"/>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9" fill="hold" grpId="0" nodeType="clickEffect">
                                  <p:stCondLst>
                                    <p:cond delay="0"/>
                                  </p:stCondLst>
                                  <p:childTnLst>
                                    <p:set>
                                      <p:cBhvr>
                                        <p:cTn id="16" dur="1" fill="hold">
                                          <p:stCondLst>
                                            <p:cond delay="0"/>
                                          </p:stCondLst>
                                        </p:cTn>
                                        <p:tgtEl>
                                          <p:spTgt spid="27655"/>
                                        </p:tgtEl>
                                        <p:attrNameLst>
                                          <p:attrName>style.visibility</p:attrName>
                                        </p:attrNameLst>
                                      </p:cBhvr>
                                      <p:to>
                                        <p:strVal val="visible"/>
                                      </p:to>
                                    </p:set>
                                    <p:animEffect transition="in" filter="strips(upLeft)">
                                      <p:cBhvr>
                                        <p:cTn id="17" dur="500"/>
                                        <p:tgtEl>
                                          <p:spTgt spid="2765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7656"/>
                                        </p:tgtEl>
                                        <p:attrNameLst>
                                          <p:attrName>style.visibility</p:attrName>
                                        </p:attrNameLst>
                                      </p:cBhvr>
                                      <p:to>
                                        <p:strVal val="visible"/>
                                      </p:to>
                                    </p:set>
                                    <p:animEffect transition="in" filter="dissolve">
                                      <p:cBhvr>
                                        <p:cTn id="22" dur="500"/>
                                        <p:tgtEl>
                                          <p:spTgt spid="276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5" grpId="0" animBg="1"/>
      <p:bldP spid="27656" grpId="0" autoUpdateAnimBg="0"/>
      <p:bldP spid="27657" grpId="0" autoUpdateAnimBg="0"/>
      <p:bldP spid="27658"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Line 3"/>
          <p:cNvSpPr>
            <a:spLocks noChangeShapeType="1"/>
          </p:cNvSpPr>
          <p:nvPr/>
        </p:nvSpPr>
        <p:spPr bwMode="auto">
          <a:xfrm>
            <a:off x="485775" y="2362200"/>
            <a:ext cx="0" cy="685800"/>
          </a:xfrm>
          <a:prstGeom prst="line">
            <a:avLst/>
          </a:prstGeom>
          <a:noFill/>
          <a:ln w="28575">
            <a:solidFill>
              <a:srgbClr val="FFCC00"/>
            </a:solidFill>
            <a:round/>
            <a:headEnd/>
            <a:tailEnd/>
          </a:ln>
          <a:effectLst/>
        </p:spPr>
        <p:txBody>
          <a:bodyPr/>
          <a:lstStyle/>
          <a:p>
            <a:endParaRPr lang="en-US"/>
          </a:p>
        </p:txBody>
      </p:sp>
      <p:sp>
        <p:nvSpPr>
          <p:cNvPr id="28676" name="Line 4"/>
          <p:cNvSpPr>
            <a:spLocks noChangeShapeType="1"/>
          </p:cNvSpPr>
          <p:nvPr/>
        </p:nvSpPr>
        <p:spPr bwMode="auto">
          <a:xfrm>
            <a:off x="485775" y="3048000"/>
            <a:ext cx="7924800" cy="0"/>
          </a:xfrm>
          <a:prstGeom prst="line">
            <a:avLst/>
          </a:prstGeom>
          <a:noFill/>
          <a:ln w="28575">
            <a:solidFill>
              <a:srgbClr val="FFCC00"/>
            </a:solidFill>
            <a:round/>
            <a:headEnd/>
            <a:tailEnd/>
          </a:ln>
          <a:effectLst/>
        </p:spPr>
        <p:txBody>
          <a:bodyPr/>
          <a:lstStyle/>
          <a:p>
            <a:endParaRPr lang="en-US"/>
          </a:p>
        </p:txBody>
      </p:sp>
      <p:sp>
        <p:nvSpPr>
          <p:cNvPr id="28677" name="Line 5"/>
          <p:cNvSpPr>
            <a:spLocks noChangeShapeType="1"/>
          </p:cNvSpPr>
          <p:nvPr/>
        </p:nvSpPr>
        <p:spPr bwMode="auto">
          <a:xfrm>
            <a:off x="8410575" y="2362200"/>
            <a:ext cx="0" cy="685800"/>
          </a:xfrm>
          <a:prstGeom prst="line">
            <a:avLst/>
          </a:prstGeom>
          <a:noFill/>
          <a:ln w="28575">
            <a:solidFill>
              <a:srgbClr val="FFCC00"/>
            </a:solidFill>
            <a:round/>
            <a:headEnd/>
            <a:tailEnd/>
          </a:ln>
          <a:effectLst/>
        </p:spPr>
        <p:txBody>
          <a:bodyPr/>
          <a:lstStyle/>
          <a:p>
            <a:endParaRPr lang="en-US"/>
          </a:p>
        </p:txBody>
      </p:sp>
      <p:sp>
        <p:nvSpPr>
          <p:cNvPr id="28679" name="Text Box 7"/>
          <p:cNvSpPr txBox="1">
            <a:spLocks noChangeArrowheads="1"/>
          </p:cNvSpPr>
          <p:nvPr/>
        </p:nvSpPr>
        <p:spPr bwMode="auto">
          <a:xfrm>
            <a:off x="1781175" y="4114800"/>
            <a:ext cx="5486400" cy="701675"/>
          </a:xfrm>
          <a:prstGeom prst="rect">
            <a:avLst/>
          </a:prstGeom>
          <a:noFill/>
          <a:ln w="9525">
            <a:noFill/>
            <a:miter lim="800000"/>
            <a:headEnd/>
            <a:tailEnd/>
          </a:ln>
          <a:effectLst/>
        </p:spPr>
        <p:txBody>
          <a:bodyPr>
            <a:spAutoFit/>
          </a:bodyPr>
          <a:lstStyle/>
          <a:p>
            <a:pPr algn="ctr">
              <a:spcBef>
                <a:spcPct val="50000"/>
              </a:spcBef>
            </a:pPr>
            <a:r>
              <a:rPr lang="en-GB" sz="2000">
                <a:latin typeface="Verdana" pitchFamily="34" charset="0"/>
              </a:rPr>
              <a:t>Less competitive (greater degree </a:t>
            </a:r>
            <a:br>
              <a:rPr lang="en-GB" sz="2000">
                <a:latin typeface="Verdana" pitchFamily="34" charset="0"/>
              </a:rPr>
            </a:br>
            <a:r>
              <a:rPr lang="en-GB" sz="2000">
                <a:latin typeface="Verdana" pitchFamily="34" charset="0"/>
              </a:rPr>
              <a:t>of imperfection)</a:t>
            </a:r>
          </a:p>
        </p:txBody>
      </p:sp>
      <p:sp>
        <p:nvSpPr>
          <p:cNvPr id="28680" name="Text Box 8"/>
          <p:cNvSpPr txBox="1">
            <a:spLocks noChangeArrowheads="1"/>
          </p:cNvSpPr>
          <p:nvPr/>
        </p:nvSpPr>
        <p:spPr bwMode="auto">
          <a:xfrm>
            <a:off x="11113" y="1849438"/>
            <a:ext cx="1108075" cy="457200"/>
          </a:xfrm>
          <a:prstGeom prst="rect">
            <a:avLst/>
          </a:prstGeom>
          <a:noFill/>
          <a:ln w="9525">
            <a:noFill/>
            <a:miter lim="800000"/>
            <a:headEnd/>
            <a:tailEnd/>
          </a:ln>
          <a:effectLst/>
        </p:spPr>
        <p:txBody>
          <a:bodyPr wrap="none">
            <a:spAutoFit/>
          </a:bodyPr>
          <a:lstStyle/>
          <a:p>
            <a:pPr algn="ctr"/>
            <a:r>
              <a:rPr lang="en-GB" sz="1200">
                <a:latin typeface="Verdana" pitchFamily="34" charset="0"/>
              </a:rPr>
              <a:t>Perfect </a:t>
            </a:r>
          </a:p>
          <a:p>
            <a:pPr algn="ctr"/>
            <a:r>
              <a:rPr lang="en-GB" sz="1200">
                <a:latin typeface="Verdana" pitchFamily="34" charset="0"/>
              </a:rPr>
              <a:t>Competition</a:t>
            </a:r>
          </a:p>
        </p:txBody>
      </p:sp>
      <p:sp>
        <p:nvSpPr>
          <p:cNvPr id="28681" name="Text Box 9"/>
          <p:cNvSpPr txBox="1">
            <a:spLocks noChangeArrowheads="1"/>
          </p:cNvSpPr>
          <p:nvPr/>
        </p:nvSpPr>
        <p:spPr bwMode="auto">
          <a:xfrm>
            <a:off x="7877175" y="1905000"/>
            <a:ext cx="1066800" cy="457200"/>
          </a:xfrm>
          <a:prstGeom prst="rect">
            <a:avLst/>
          </a:prstGeom>
          <a:noFill/>
          <a:ln w="9525">
            <a:noFill/>
            <a:miter lim="800000"/>
            <a:headEnd/>
            <a:tailEnd/>
          </a:ln>
          <a:effectLst/>
        </p:spPr>
        <p:txBody>
          <a:bodyPr>
            <a:spAutoFit/>
          </a:bodyPr>
          <a:lstStyle/>
          <a:p>
            <a:pPr algn="ctr">
              <a:spcBef>
                <a:spcPct val="50000"/>
              </a:spcBef>
            </a:pPr>
            <a:r>
              <a:rPr lang="en-GB" sz="1200">
                <a:latin typeface="Verdana" pitchFamily="34" charset="0"/>
              </a:rPr>
              <a:t>Pure Monopoly</a:t>
            </a:r>
          </a:p>
        </p:txBody>
      </p:sp>
      <p:sp>
        <p:nvSpPr>
          <p:cNvPr id="28682" name="Line 10"/>
          <p:cNvSpPr>
            <a:spLocks noChangeShapeType="1"/>
          </p:cNvSpPr>
          <p:nvPr/>
        </p:nvSpPr>
        <p:spPr bwMode="auto">
          <a:xfrm>
            <a:off x="533400" y="3657600"/>
            <a:ext cx="7772400" cy="0"/>
          </a:xfrm>
          <a:prstGeom prst="line">
            <a:avLst/>
          </a:prstGeom>
          <a:noFill/>
          <a:ln w="76200">
            <a:solidFill>
              <a:schemeClr val="tx1"/>
            </a:solidFill>
            <a:round/>
            <a:headEnd/>
            <a:tailEnd type="triangle" w="med" len="med"/>
          </a:ln>
          <a:effectLst/>
        </p:spPr>
        <p:txBody>
          <a:bodyPr/>
          <a:lstStyle/>
          <a:p>
            <a:endParaRPr lang="en-US"/>
          </a:p>
        </p:txBody>
      </p:sp>
      <p:sp>
        <p:nvSpPr>
          <p:cNvPr id="10" name="Rectangle 2"/>
          <p:cNvSpPr txBox="1">
            <a:spLocks noChangeArrowheads="1"/>
          </p:cNvSpPr>
          <p:nvPr/>
        </p:nvSpPr>
        <p:spPr>
          <a:xfrm>
            <a:off x="457200" y="381000"/>
            <a:ext cx="8229600" cy="1143000"/>
          </a:xfrm>
          <a:prstGeom prst="rect">
            <a:avLst/>
          </a:prstGeom>
        </p:spPr>
        <p:txBody>
          <a:bodyPr/>
          <a:lstStyle/>
          <a:p>
            <a:pPr marL="54864" marR="0" lvl="0" indent="0" algn="r" defTabSz="914400" rtl="0" eaLnBrk="1" fontAlgn="auto" latinLnBrk="0" hangingPunct="1">
              <a:lnSpc>
                <a:spcPct val="100000"/>
              </a:lnSpc>
              <a:spcBef>
                <a:spcPct val="0"/>
              </a:spcBef>
              <a:spcAft>
                <a:spcPts val="0"/>
              </a:spcAft>
              <a:buClrTx/>
              <a:buSzTx/>
              <a:buFontTx/>
              <a:buNone/>
              <a:tabLst/>
              <a:defRPr/>
            </a:pPr>
            <a:r>
              <a:rPr kumimoji="0" lang="en-GB" sz="4600" b="0" i="0" u="none" strike="noStrike" kern="1200" cap="none" spc="0" normalizeH="0" baseline="0" noProof="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Market Structure</a:t>
            </a:r>
            <a:endParaRPr kumimoji="0" lang="en-GB" sz="4600" b="0" i="0" u="none" strike="noStrike" kern="1200" cap="none" spc="0" normalizeH="0" baseline="0" noProof="0" dirty="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28682"/>
                                        </p:tgtEl>
                                        <p:attrNameLst>
                                          <p:attrName>style.visibility</p:attrName>
                                        </p:attrNameLst>
                                      </p:cBhvr>
                                      <p:to>
                                        <p:strVal val="visible"/>
                                      </p:to>
                                    </p:set>
                                    <p:animEffect transition="in" filter="strips(downRight)">
                                      <p:cBhvr>
                                        <p:cTn id="7" dur="500"/>
                                        <p:tgtEl>
                                          <p:spTgt spid="2868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8679"/>
                                        </p:tgtEl>
                                        <p:attrNameLst>
                                          <p:attrName>style.visibility</p:attrName>
                                        </p:attrNameLst>
                                      </p:cBhvr>
                                      <p:to>
                                        <p:strVal val="visible"/>
                                      </p:to>
                                    </p:set>
                                    <p:animEffect transition="in" filter="dissolve">
                                      <p:cBhvr>
                                        <p:cTn id="12" dur="500"/>
                                        <p:tgtEl>
                                          <p:spTgt spid="286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9" grpId="0" autoUpdateAnimBg="0"/>
      <p:bldP spid="2868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Line 3"/>
          <p:cNvSpPr>
            <a:spLocks noChangeShapeType="1"/>
          </p:cNvSpPr>
          <p:nvPr/>
        </p:nvSpPr>
        <p:spPr bwMode="auto">
          <a:xfrm>
            <a:off x="485775" y="2362200"/>
            <a:ext cx="0" cy="685800"/>
          </a:xfrm>
          <a:prstGeom prst="line">
            <a:avLst/>
          </a:prstGeom>
          <a:noFill/>
          <a:ln w="28575">
            <a:solidFill>
              <a:srgbClr val="FFCC00"/>
            </a:solidFill>
            <a:round/>
            <a:headEnd/>
            <a:tailEnd/>
          </a:ln>
          <a:effectLst/>
        </p:spPr>
        <p:txBody>
          <a:bodyPr/>
          <a:lstStyle/>
          <a:p>
            <a:endParaRPr lang="en-US"/>
          </a:p>
        </p:txBody>
      </p:sp>
      <p:sp>
        <p:nvSpPr>
          <p:cNvPr id="29700" name="Line 4"/>
          <p:cNvSpPr>
            <a:spLocks noChangeShapeType="1"/>
          </p:cNvSpPr>
          <p:nvPr/>
        </p:nvSpPr>
        <p:spPr bwMode="auto">
          <a:xfrm>
            <a:off x="457200" y="3048000"/>
            <a:ext cx="8229600" cy="0"/>
          </a:xfrm>
          <a:prstGeom prst="line">
            <a:avLst/>
          </a:prstGeom>
          <a:noFill/>
          <a:ln w="28575">
            <a:solidFill>
              <a:srgbClr val="FFCC00"/>
            </a:solidFill>
            <a:round/>
            <a:headEnd/>
            <a:tailEnd/>
          </a:ln>
          <a:effectLst/>
        </p:spPr>
        <p:txBody>
          <a:bodyPr/>
          <a:lstStyle/>
          <a:p>
            <a:endParaRPr lang="en-US"/>
          </a:p>
        </p:txBody>
      </p:sp>
      <p:sp>
        <p:nvSpPr>
          <p:cNvPr id="29701" name="Line 5"/>
          <p:cNvSpPr>
            <a:spLocks noChangeShapeType="1"/>
          </p:cNvSpPr>
          <p:nvPr/>
        </p:nvSpPr>
        <p:spPr bwMode="auto">
          <a:xfrm>
            <a:off x="8686800" y="2362200"/>
            <a:ext cx="0" cy="685800"/>
          </a:xfrm>
          <a:prstGeom prst="line">
            <a:avLst/>
          </a:prstGeom>
          <a:noFill/>
          <a:ln w="28575">
            <a:solidFill>
              <a:srgbClr val="FFCC00"/>
            </a:solidFill>
            <a:round/>
            <a:headEnd/>
            <a:tailEnd/>
          </a:ln>
          <a:effectLst/>
        </p:spPr>
        <p:txBody>
          <a:bodyPr/>
          <a:lstStyle/>
          <a:p>
            <a:endParaRPr lang="en-US"/>
          </a:p>
        </p:txBody>
      </p:sp>
      <p:sp>
        <p:nvSpPr>
          <p:cNvPr id="29703" name="Text Box 7"/>
          <p:cNvSpPr txBox="1">
            <a:spLocks noChangeArrowheads="1"/>
          </p:cNvSpPr>
          <p:nvPr/>
        </p:nvSpPr>
        <p:spPr bwMode="auto">
          <a:xfrm>
            <a:off x="11113" y="1849438"/>
            <a:ext cx="1108075" cy="457200"/>
          </a:xfrm>
          <a:prstGeom prst="rect">
            <a:avLst/>
          </a:prstGeom>
          <a:noFill/>
          <a:ln w="9525">
            <a:noFill/>
            <a:miter lim="800000"/>
            <a:headEnd/>
            <a:tailEnd/>
          </a:ln>
          <a:effectLst/>
        </p:spPr>
        <p:txBody>
          <a:bodyPr wrap="none">
            <a:spAutoFit/>
          </a:bodyPr>
          <a:lstStyle/>
          <a:p>
            <a:pPr algn="ctr"/>
            <a:r>
              <a:rPr lang="en-GB" sz="1200">
                <a:latin typeface="Verdana" pitchFamily="34" charset="0"/>
              </a:rPr>
              <a:t>Perfect </a:t>
            </a:r>
          </a:p>
          <a:p>
            <a:pPr algn="ctr"/>
            <a:r>
              <a:rPr lang="en-GB" sz="1200">
                <a:latin typeface="Verdana" pitchFamily="34" charset="0"/>
              </a:rPr>
              <a:t>Competition</a:t>
            </a:r>
          </a:p>
        </p:txBody>
      </p:sp>
      <p:sp>
        <p:nvSpPr>
          <p:cNvPr id="29704" name="Text Box 8"/>
          <p:cNvSpPr txBox="1">
            <a:spLocks noChangeArrowheads="1"/>
          </p:cNvSpPr>
          <p:nvPr/>
        </p:nvSpPr>
        <p:spPr bwMode="auto">
          <a:xfrm>
            <a:off x="8077200" y="1752600"/>
            <a:ext cx="1066800" cy="457200"/>
          </a:xfrm>
          <a:prstGeom prst="rect">
            <a:avLst/>
          </a:prstGeom>
          <a:noFill/>
          <a:ln w="9525">
            <a:noFill/>
            <a:miter lim="800000"/>
            <a:headEnd/>
            <a:tailEnd/>
          </a:ln>
          <a:effectLst/>
        </p:spPr>
        <p:txBody>
          <a:bodyPr>
            <a:spAutoFit/>
          </a:bodyPr>
          <a:lstStyle/>
          <a:p>
            <a:pPr algn="ctr">
              <a:spcBef>
                <a:spcPct val="50000"/>
              </a:spcBef>
            </a:pPr>
            <a:r>
              <a:rPr lang="en-GB" sz="1200">
                <a:latin typeface="Verdana" pitchFamily="34" charset="0"/>
              </a:rPr>
              <a:t>Pure Monopoly</a:t>
            </a:r>
          </a:p>
        </p:txBody>
      </p:sp>
      <p:sp>
        <p:nvSpPr>
          <p:cNvPr id="29706" name="Rectangle 10"/>
          <p:cNvSpPr>
            <a:spLocks noChangeArrowheads="1"/>
          </p:cNvSpPr>
          <p:nvPr/>
        </p:nvSpPr>
        <p:spPr bwMode="auto">
          <a:xfrm>
            <a:off x="533400" y="2590800"/>
            <a:ext cx="4724400" cy="381000"/>
          </a:xfrm>
          <a:prstGeom prst="rect">
            <a:avLst/>
          </a:prstGeom>
          <a:solidFill>
            <a:schemeClr val="folHlink"/>
          </a:solidFill>
          <a:ln w="9525">
            <a:solidFill>
              <a:schemeClr val="tx1"/>
            </a:solidFill>
            <a:miter lim="800000"/>
            <a:headEnd/>
            <a:tailEnd/>
          </a:ln>
          <a:effectLst/>
        </p:spPr>
        <p:txBody>
          <a:bodyPr wrap="none" anchor="ctr"/>
          <a:lstStyle/>
          <a:p>
            <a:pPr algn="ctr"/>
            <a:r>
              <a:rPr lang="en-GB" sz="2000">
                <a:solidFill>
                  <a:schemeClr val="bg1"/>
                </a:solidFill>
                <a:latin typeface="Verdana" pitchFamily="34" charset="0"/>
              </a:rPr>
              <a:t>Monopolistic Competition</a:t>
            </a:r>
          </a:p>
        </p:txBody>
      </p:sp>
      <p:sp>
        <p:nvSpPr>
          <p:cNvPr id="29707" name="Rectangle 11"/>
          <p:cNvSpPr>
            <a:spLocks noChangeArrowheads="1"/>
          </p:cNvSpPr>
          <p:nvPr/>
        </p:nvSpPr>
        <p:spPr bwMode="auto">
          <a:xfrm>
            <a:off x="5334000" y="2590800"/>
            <a:ext cx="1600200" cy="381000"/>
          </a:xfrm>
          <a:prstGeom prst="rect">
            <a:avLst/>
          </a:prstGeom>
          <a:solidFill>
            <a:srgbClr val="FFCC00"/>
          </a:solidFill>
          <a:ln w="9525">
            <a:solidFill>
              <a:schemeClr val="tx1"/>
            </a:solidFill>
            <a:miter lim="800000"/>
            <a:headEnd/>
            <a:tailEnd/>
          </a:ln>
          <a:effectLst/>
        </p:spPr>
        <p:txBody>
          <a:bodyPr wrap="none" anchor="ctr"/>
          <a:lstStyle/>
          <a:p>
            <a:pPr algn="ctr"/>
            <a:r>
              <a:rPr lang="en-GB" sz="2000">
                <a:latin typeface="Verdana" pitchFamily="34" charset="0"/>
              </a:rPr>
              <a:t>Oligopoly</a:t>
            </a:r>
          </a:p>
        </p:txBody>
      </p:sp>
      <p:sp>
        <p:nvSpPr>
          <p:cNvPr id="29708" name="Rectangle 12"/>
          <p:cNvSpPr>
            <a:spLocks noChangeArrowheads="1"/>
          </p:cNvSpPr>
          <p:nvPr/>
        </p:nvSpPr>
        <p:spPr bwMode="auto">
          <a:xfrm>
            <a:off x="7010400" y="2590800"/>
            <a:ext cx="762000" cy="381000"/>
          </a:xfrm>
          <a:prstGeom prst="rect">
            <a:avLst/>
          </a:prstGeom>
          <a:solidFill>
            <a:schemeClr val="hlink"/>
          </a:solidFill>
          <a:ln w="9525">
            <a:solidFill>
              <a:schemeClr val="tx1"/>
            </a:solidFill>
            <a:miter lim="800000"/>
            <a:headEnd/>
            <a:tailEnd/>
          </a:ln>
          <a:effectLst/>
        </p:spPr>
        <p:txBody>
          <a:bodyPr wrap="none" anchor="ctr"/>
          <a:lstStyle/>
          <a:p>
            <a:pPr algn="ctr"/>
            <a:r>
              <a:rPr lang="en-GB" sz="1400">
                <a:latin typeface="Verdana" pitchFamily="34" charset="0"/>
              </a:rPr>
              <a:t>Duopoly</a:t>
            </a:r>
          </a:p>
        </p:txBody>
      </p:sp>
      <p:sp>
        <p:nvSpPr>
          <p:cNvPr id="29709" name="Rectangle 13"/>
          <p:cNvSpPr>
            <a:spLocks noChangeArrowheads="1"/>
          </p:cNvSpPr>
          <p:nvPr/>
        </p:nvSpPr>
        <p:spPr bwMode="auto">
          <a:xfrm>
            <a:off x="7848600" y="2590800"/>
            <a:ext cx="762000" cy="381000"/>
          </a:xfrm>
          <a:prstGeom prst="rect">
            <a:avLst/>
          </a:prstGeom>
          <a:solidFill>
            <a:srgbClr val="66FF33"/>
          </a:solidFill>
          <a:ln w="9525">
            <a:solidFill>
              <a:schemeClr val="tx1"/>
            </a:solidFill>
            <a:miter lim="800000"/>
            <a:headEnd/>
            <a:tailEnd/>
          </a:ln>
          <a:effectLst/>
        </p:spPr>
        <p:txBody>
          <a:bodyPr wrap="none" anchor="ctr"/>
          <a:lstStyle/>
          <a:p>
            <a:pPr algn="ctr"/>
            <a:r>
              <a:rPr lang="en-GB" sz="1200">
                <a:latin typeface="Verdana" pitchFamily="34" charset="0"/>
              </a:rPr>
              <a:t>Monopoly</a:t>
            </a:r>
          </a:p>
        </p:txBody>
      </p:sp>
      <p:sp>
        <p:nvSpPr>
          <p:cNvPr id="29710" name="Line 14"/>
          <p:cNvSpPr>
            <a:spLocks noChangeShapeType="1"/>
          </p:cNvSpPr>
          <p:nvPr/>
        </p:nvSpPr>
        <p:spPr bwMode="auto">
          <a:xfrm>
            <a:off x="457200" y="3505200"/>
            <a:ext cx="8077200" cy="0"/>
          </a:xfrm>
          <a:prstGeom prst="line">
            <a:avLst/>
          </a:prstGeom>
          <a:noFill/>
          <a:ln w="76200">
            <a:solidFill>
              <a:schemeClr val="tx1"/>
            </a:solidFill>
            <a:round/>
            <a:headEnd/>
            <a:tailEnd type="triangle" w="med" len="med"/>
          </a:ln>
          <a:effectLst/>
        </p:spPr>
        <p:txBody>
          <a:bodyPr/>
          <a:lstStyle/>
          <a:p>
            <a:endParaRPr lang="en-US"/>
          </a:p>
        </p:txBody>
      </p:sp>
      <p:sp>
        <p:nvSpPr>
          <p:cNvPr id="29711" name="Text Box 15"/>
          <p:cNvSpPr txBox="1">
            <a:spLocks noChangeArrowheads="1"/>
          </p:cNvSpPr>
          <p:nvPr/>
        </p:nvSpPr>
        <p:spPr bwMode="auto">
          <a:xfrm>
            <a:off x="457200" y="3810000"/>
            <a:ext cx="8077200" cy="701675"/>
          </a:xfrm>
          <a:prstGeom prst="rect">
            <a:avLst/>
          </a:prstGeom>
          <a:noFill/>
          <a:ln w="9525">
            <a:noFill/>
            <a:miter lim="800000"/>
            <a:headEnd/>
            <a:tailEnd/>
          </a:ln>
          <a:effectLst/>
        </p:spPr>
        <p:txBody>
          <a:bodyPr>
            <a:spAutoFit/>
          </a:bodyPr>
          <a:lstStyle/>
          <a:p>
            <a:pPr algn="ctr">
              <a:spcBef>
                <a:spcPct val="50000"/>
              </a:spcBef>
            </a:pPr>
            <a:r>
              <a:rPr lang="en-GB" sz="2000">
                <a:latin typeface="Verdana" pitchFamily="34" charset="0"/>
              </a:rPr>
              <a:t>The further right on the scale, the greater the degree </a:t>
            </a:r>
            <a:br>
              <a:rPr lang="en-GB" sz="2000">
                <a:latin typeface="Verdana" pitchFamily="34" charset="0"/>
              </a:rPr>
            </a:br>
            <a:r>
              <a:rPr lang="en-GB" sz="2000">
                <a:latin typeface="Verdana" pitchFamily="34" charset="0"/>
              </a:rPr>
              <a:t>of monopoly power exercised by the firm.</a:t>
            </a:r>
          </a:p>
        </p:txBody>
      </p:sp>
      <p:sp>
        <p:nvSpPr>
          <p:cNvPr id="14" name="Rectangle 2"/>
          <p:cNvSpPr txBox="1">
            <a:spLocks noChangeArrowheads="1"/>
          </p:cNvSpPr>
          <p:nvPr/>
        </p:nvSpPr>
        <p:spPr>
          <a:xfrm>
            <a:off x="457200" y="381000"/>
            <a:ext cx="8229600" cy="1143000"/>
          </a:xfrm>
          <a:prstGeom prst="rect">
            <a:avLst/>
          </a:prstGeom>
        </p:spPr>
        <p:txBody>
          <a:bodyPr/>
          <a:lstStyle/>
          <a:p>
            <a:pPr marL="54864" marR="0" lvl="0" indent="0" algn="r" defTabSz="914400" rtl="0" eaLnBrk="1" fontAlgn="auto" latinLnBrk="0" hangingPunct="1">
              <a:lnSpc>
                <a:spcPct val="100000"/>
              </a:lnSpc>
              <a:spcBef>
                <a:spcPct val="0"/>
              </a:spcBef>
              <a:spcAft>
                <a:spcPts val="0"/>
              </a:spcAft>
              <a:buClrTx/>
              <a:buSzTx/>
              <a:buFontTx/>
              <a:buNone/>
              <a:tabLst/>
              <a:defRPr/>
            </a:pPr>
            <a:r>
              <a:rPr kumimoji="0" lang="en-GB" sz="4600" b="0" i="0" u="none" strike="noStrike" kern="1200" cap="none" spc="0" normalizeH="0" baseline="0" noProof="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Market Structure</a:t>
            </a:r>
            <a:endParaRPr kumimoji="0" lang="en-GB" sz="4600" b="0" i="0" u="none" strike="noStrike" kern="1200" cap="none" spc="0" normalizeH="0" baseline="0" noProof="0" dirty="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grpId="0" nodeType="clickEffect">
                                  <p:stCondLst>
                                    <p:cond delay="0"/>
                                  </p:stCondLst>
                                  <p:childTnLst>
                                    <p:set>
                                      <p:cBhvr>
                                        <p:cTn id="6" dur="1" fill="hold">
                                          <p:stCondLst>
                                            <p:cond delay="0"/>
                                          </p:stCondLst>
                                        </p:cTn>
                                        <p:tgtEl>
                                          <p:spTgt spid="29706"/>
                                        </p:tgtEl>
                                        <p:attrNameLst>
                                          <p:attrName>style.visibility</p:attrName>
                                        </p:attrNameLst>
                                      </p:cBhvr>
                                      <p:to>
                                        <p:strVal val="visible"/>
                                      </p:to>
                                    </p:set>
                                    <p:animEffect transition="in" filter="strips(upRight)">
                                      <p:cBhvr>
                                        <p:cTn id="7" dur="500"/>
                                        <p:tgtEl>
                                          <p:spTgt spid="2970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grpId="0" nodeType="clickEffect">
                                  <p:stCondLst>
                                    <p:cond delay="0"/>
                                  </p:stCondLst>
                                  <p:childTnLst>
                                    <p:set>
                                      <p:cBhvr>
                                        <p:cTn id="11" dur="1" fill="hold">
                                          <p:stCondLst>
                                            <p:cond delay="0"/>
                                          </p:stCondLst>
                                        </p:cTn>
                                        <p:tgtEl>
                                          <p:spTgt spid="29707"/>
                                        </p:tgtEl>
                                        <p:attrNameLst>
                                          <p:attrName>style.visibility</p:attrName>
                                        </p:attrNameLst>
                                      </p:cBhvr>
                                      <p:to>
                                        <p:strVal val="visible"/>
                                      </p:to>
                                    </p:set>
                                    <p:animEffect transition="in" filter="strips(upRight)">
                                      <p:cBhvr>
                                        <p:cTn id="12" dur="500"/>
                                        <p:tgtEl>
                                          <p:spTgt spid="29707"/>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3" fill="hold" grpId="0" nodeType="clickEffect">
                                  <p:stCondLst>
                                    <p:cond delay="0"/>
                                  </p:stCondLst>
                                  <p:childTnLst>
                                    <p:set>
                                      <p:cBhvr>
                                        <p:cTn id="16" dur="1" fill="hold">
                                          <p:stCondLst>
                                            <p:cond delay="0"/>
                                          </p:stCondLst>
                                        </p:cTn>
                                        <p:tgtEl>
                                          <p:spTgt spid="29708"/>
                                        </p:tgtEl>
                                        <p:attrNameLst>
                                          <p:attrName>style.visibility</p:attrName>
                                        </p:attrNameLst>
                                      </p:cBhvr>
                                      <p:to>
                                        <p:strVal val="visible"/>
                                      </p:to>
                                    </p:set>
                                    <p:animEffect transition="in" filter="strips(upRight)">
                                      <p:cBhvr>
                                        <p:cTn id="17" dur="500"/>
                                        <p:tgtEl>
                                          <p:spTgt spid="29708"/>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3" fill="hold" grpId="0" nodeType="clickEffect">
                                  <p:stCondLst>
                                    <p:cond delay="0"/>
                                  </p:stCondLst>
                                  <p:childTnLst>
                                    <p:set>
                                      <p:cBhvr>
                                        <p:cTn id="21" dur="1" fill="hold">
                                          <p:stCondLst>
                                            <p:cond delay="0"/>
                                          </p:stCondLst>
                                        </p:cTn>
                                        <p:tgtEl>
                                          <p:spTgt spid="29709"/>
                                        </p:tgtEl>
                                        <p:attrNameLst>
                                          <p:attrName>style.visibility</p:attrName>
                                        </p:attrNameLst>
                                      </p:cBhvr>
                                      <p:to>
                                        <p:strVal val="visible"/>
                                      </p:to>
                                    </p:set>
                                    <p:animEffect transition="in" filter="strips(upRight)">
                                      <p:cBhvr>
                                        <p:cTn id="22" dur="500"/>
                                        <p:tgtEl>
                                          <p:spTgt spid="29709"/>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3" fill="hold" grpId="0" nodeType="clickEffect">
                                  <p:stCondLst>
                                    <p:cond delay="0"/>
                                  </p:stCondLst>
                                  <p:childTnLst>
                                    <p:set>
                                      <p:cBhvr>
                                        <p:cTn id="26" dur="1" fill="hold">
                                          <p:stCondLst>
                                            <p:cond delay="0"/>
                                          </p:stCondLst>
                                        </p:cTn>
                                        <p:tgtEl>
                                          <p:spTgt spid="29710"/>
                                        </p:tgtEl>
                                        <p:attrNameLst>
                                          <p:attrName>style.visibility</p:attrName>
                                        </p:attrNameLst>
                                      </p:cBhvr>
                                      <p:to>
                                        <p:strVal val="visible"/>
                                      </p:to>
                                    </p:set>
                                    <p:animEffect transition="in" filter="strips(upRight)">
                                      <p:cBhvr>
                                        <p:cTn id="27" dur="500"/>
                                        <p:tgtEl>
                                          <p:spTgt spid="29710"/>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9711"/>
                                        </p:tgtEl>
                                        <p:attrNameLst>
                                          <p:attrName>style.visibility</p:attrName>
                                        </p:attrNameLst>
                                      </p:cBhvr>
                                      <p:to>
                                        <p:strVal val="visible"/>
                                      </p:to>
                                    </p:set>
                                    <p:animEffect transition="in" filter="dissolve">
                                      <p:cBhvr>
                                        <p:cTn id="32" dur="500"/>
                                        <p:tgtEl>
                                          <p:spTgt spid="297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6" grpId="0" animBg="1" autoUpdateAnimBg="0"/>
      <p:bldP spid="29707" grpId="0" animBg="1" autoUpdateAnimBg="0"/>
      <p:bldP spid="29708" grpId="0" animBg="1" autoUpdateAnimBg="0"/>
      <p:bldP spid="29709" grpId="0" animBg="1" autoUpdateAnimBg="0"/>
      <p:bldP spid="29710" grpId="0" animBg="1"/>
      <p:bldP spid="29711"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09600" y="1295400"/>
            <a:ext cx="7772400" cy="762000"/>
          </a:xfrm>
        </p:spPr>
        <p:txBody>
          <a:bodyPr>
            <a:normAutofit fontScale="90000"/>
          </a:bodyPr>
          <a:lstStyle/>
          <a:p>
            <a:r>
              <a:rPr lang="en-GB" sz="3200"/>
              <a:t>Monopolistic or Imperfect Competition</a:t>
            </a:r>
            <a:br>
              <a:rPr lang="en-GB" sz="3200"/>
            </a:br>
            <a:endParaRPr lang="en-GB" sz="3200"/>
          </a:p>
        </p:txBody>
      </p:sp>
      <p:sp>
        <p:nvSpPr>
          <p:cNvPr id="30723" name="Rectangle 3"/>
          <p:cNvSpPr>
            <a:spLocks noGrp="1" noChangeArrowheads="1"/>
          </p:cNvSpPr>
          <p:nvPr>
            <p:ph idx="1"/>
          </p:nvPr>
        </p:nvSpPr>
        <p:spPr/>
        <p:txBody>
          <a:bodyPr/>
          <a:lstStyle/>
          <a:p>
            <a:r>
              <a:rPr lang="en-GB" sz="2000"/>
              <a:t>Restaurants</a:t>
            </a:r>
          </a:p>
          <a:p>
            <a:r>
              <a:rPr lang="en-GB" sz="2000"/>
              <a:t>Plumbers/electricians/local builders</a:t>
            </a:r>
          </a:p>
          <a:p>
            <a:r>
              <a:rPr lang="en-GB" sz="2000"/>
              <a:t>Solicitors</a:t>
            </a:r>
          </a:p>
          <a:p>
            <a:r>
              <a:rPr lang="en-GB" sz="2000"/>
              <a:t>Private schools</a:t>
            </a:r>
          </a:p>
          <a:p>
            <a:r>
              <a:rPr lang="en-GB" sz="2000"/>
              <a:t>Plant hire firms</a:t>
            </a:r>
          </a:p>
          <a:p>
            <a:r>
              <a:rPr lang="en-GB" sz="2000"/>
              <a:t>Insurance brokers</a:t>
            </a:r>
          </a:p>
          <a:p>
            <a:r>
              <a:rPr lang="en-GB" sz="2000"/>
              <a:t>Health clubs</a:t>
            </a:r>
          </a:p>
          <a:p>
            <a:r>
              <a:rPr lang="en-GB" sz="2000"/>
              <a:t>Hairdressers</a:t>
            </a:r>
          </a:p>
          <a:p>
            <a:r>
              <a:rPr lang="en-GB" sz="2000"/>
              <a:t>Funeral directors</a:t>
            </a:r>
          </a:p>
          <a:p>
            <a:r>
              <a:rPr lang="en-GB" sz="2000"/>
              <a:t>Estate agents</a:t>
            </a:r>
          </a:p>
          <a:p>
            <a:r>
              <a:rPr lang="en-GB" sz="2000"/>
              <a:t>Damp proofing control firms</a:t>
            </a:r>
          </a:p>
        </p:txBody>
      </p:sp>
    </p:spTree>
  </p:cSld>
  <p:clrMapOvr>
    <a:masterClrMapping/>
  </p:clrMapOvr>
  <p:transition spd="med">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1219200"/>
            <a:ext cx="7772400" cy="762000"/>
          </a:xfrm>
        </p:spPr>
        <p:txBody>
          <a:bodyPr>
            <a:normAutofit fontScale="90000"/>
          </a:bodyPr>
          <a:lstStyle/>
          <a:p>
            <a:r>
              <a:rPr lang="en-GB" sz="3200"/>
              <a:t>Monopolistic or Imperfect Competition</a:t>
            </a:r>
            <a:br>
              <a:rPr lang="en-GB" sz="3200"/>
            </a:br>
            <a:endParaRPr lang="en-GB" sz="3200"/>
          </a:p>
        </p:txBody>
      </p:sp>
      <p:sp>
        <p:nvSpPr>
          <p:cNvPr id="31747" name="Rectangle 3"/>
          <p:cNvSpPr>
            <a:spLocks noGrp="1" noChangeArrowheads="1"/>
          </p:cNvSpPr>
          <p:nvPr>
            <p:ph idx="1"/>
          </p:nvPr>
        </p:nvSpPr>
        <p:spPr/>
        <p:txBody>
          <a:bodyPr/>
          <a:lstStyle/>
          <a:p>
            <a:pPr>
              <a:lnSpc>
                <a:spcPct val="90000"/>
              </a:lnSpc>
            </a:pPr>
            <a:r>
              <a:rPr lang="en-GB" sz="2400" dirty="0" smtClean="0"/>
              <a:t>M</a:t>
            </a:r>
            <a:r>
              <a:rPr lang="en-GB" sz="2400" dirty="0" smtClean="0"/>
              <a:t>any firms in </a:t>
            </a:r>
            <a:r>
              <a:rPr lang="en-GB" sz="2400" dirty="0"/>
              <a:t>the </a:t>
            </a:r>
            <a:r>
              <a:rPr lang="en-GB" sz="2400" dirty="0" smtClean="0"/>
              <a:t>industry</a:t>
            </a:r>
          </a:p>
          <a:p>
            <a:pPr>
              <a:lnSpc>
                <a:spcPct val="90000"/>
              </a:lnSpc>
            </a:pPr>
            <a:endParaRPr lang="en-GB" sz="2400" dirty="0"/>
          </a:p>
          <a:p>
            <a:pPr>
              <a:lnSpc>
                <a:spcPct val="90000"/>
              </a:lnSpc>
            </a:pPr>
            <a:r>
              <a:rPr lang="en-GB" sz="2400" dirty="0"/>
              <a:t>Each can try to differentiate its product </a:t>
            </a:r>
            <a:r>
              <a:rPr lang="en-GB" sz="2400" dirty="0" smtClean="0"/>
              <a:t> in </a:t>
            </a:r>
            <a:r>
              <a:rPr lang="en-GB" sz="2400" dirty="0"/>
              <a:t>some </a:t>
            </a:r>
            <a:r>
              <a:rPr lang="en-GB" sz="2400" dirty="0" smtClean="0"/>
              <a:t>way</a:t>
            </a:r>
          </a:p>
          <a:p>
            <a:pPr>
              <a:lnSpc>
                <a:spcPct val="90000"/>
              </a:lnSpc>
            </a:pPr>
            <a:endParaRPr lang="en-GB" sz="2400" dirty="0"/>
          </a:p>
          <a:p>
            <a:pPr>
              <a:lnSpc>
                <a:spcPct val="90000"/>
              </a:lnSpc>
            </a:pPr>
            <a:r>
              <a:rPr lang="en-GB" sz="2400" dirty="0"/>
              <a:t>Entry and exit to the industry is relatively free</a:t>
            </a:r>
          </a:p>
          <a:p>
            <a:pPr>
              <a:lnSpc>
                <a:spcPct val="90000"/>
              </a:lnSpc>
            </a:pPr>
            <a:endParaRPr lang="en-GB" sz="2400" dirty="0"/>
          </a:p>
        </p:txBody>
      </p:sp>
    </p:spTree>
  </p:cSld>
  <p:clrMapOvr>
    <a:masterClrMapping/>
  </p:clrMapOvr>
  <p:transition spd="med">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a:t>Oligopoly</a:t>
            </a:r>
          </a:p>
        </p:txBody>
      </p:sp>
      <p:sp>
        <p:nvSpPr>
          <p:cNvPr id="32771" name="Rectangle 3"/>
          <p:cNvSpPr>
            <a:spLocks noGrp="1" noChangeArrowheads="1"/>
          </p:cNvSpPr>
          <p:nvPr>
            <p:ph idx="1"/>
          </p:nvPr>
        </p:nvSpPr>
        <p:spPr/>
        <p:txBody>
          <a:bodyPr/>
          <a:lstStyle/>
          <a:p>
            <a:pPr>
              <a:lnSpc>
                <a:spcPct val="90000"/>
              </a:lnSpc>
            </a:pPr>
            <a:r>
              <a:rPr lang="en-GB" sz="2800" dirty="0"/>
              <a:t>Competition between the few</a:t>
            </a:r>
          </a:p>
          <a:p>
            <a:pPr lvl="1">
              <a:lnSpc>
                <a:spcPct val="90000"/>
              </a:lnSpc>
            </a:pPr>
            <a:r>
              <a:rPr lang="en-GB" sz="2400" dirty="0"/>
              <a:t>May be a large number of firms in the industry but the industry is dominated </a:t>
            </a:r>
            <a:br>
              <a:rPr lang="en-GB" sz="2400" dirty="0"/>
            </a:br>
            <a:r>
              <a:rPr lang="en-GB" sz="2400" dirty="0"/>
              <a:t>by a small number of very large producers</a:t>
            </a:r>
          </a:p>
          <a:p>
            <a:pPr>
              <a:lnSpc>
                <a:spcPct val="90000"/>
              </a:lnSpc>
            </a:pPr>
            <a:r>
              <a:rPr lang="en-GB" sz="2800" b="1" dirty="0">
                <a:solidFill>
                  <a:srgbClr val="003366"/>
                </a:solidFill>
              </a:rPr>
              <a:t>Concentration Ratio</a:t>
            </a:r>
            <a:r>
              <a:rPr lang="en-GB" sz="2800" dirty="0"/>
              <a:t> – the proportion of total market sales (share) held by the top 3,4,5, etc firms:</a:t>
            </a:r>
          </a:p>
          <a:p>
            <a:pPr lvl="1">
              <a:lnSpc>
                <a:spcPct val="90000"/>
              </a:lnSpc>
            </a:pPr>
            <a:r>
              <a:rPr lang="en-GB" sz="2400" dirty="0"/>
              <a:t>A 4 firm concentration ratio of 75% means the top 4 firms account for 75% of all </a:t>
            </a:r>
            <a:r>
              <a:rPr lang="en-GB" sz="2400" dirty="0" smtClean="0"/>
              <a:t>the </a:t>
            </a:r>
            <a:r>
              <a:rPr lang="en-GB" sz="2400" dirty="0"/>
              <a:t>sales in the industry</a:t>
            </a:r>
          </a:p>
          <a:p>
            <a:pPr>
              <a:lnSpc>
                <a:spcPct val="90000"/>
              </a:lnSpc>
            </a:pPr>
            <a:endParaRPr lang="en-GB" sz="2800" dirty="0"/>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Effect transition="in" filter="box(in)">
                                      <p:cBhvr>
                                        <p:cTn id="7" dur="500"/>
                                        <p:tgtEl>
                                          <p:spTgt spid="32771">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2771">
                                            <p:txEl>
                                              <p:pRg st="1" end="1"/>
                                            </p:txEl>
                                          </p:spTgt>
                                        </p:tgtEl>
                                        <p:attrNameLst>
                                          <p:attrName>style.visibility</p:attrName>
                                        </p:attrNameLst>
                                      </p:cBhvr>
                                      <p:to>
                                        <p:strVal val="visible"/>
                                      </p:to>
                                    </p:set>
                                    <p:animEffect transition="in" filter="box(in)">
                                      <p:cBhvr>
                                        <p:cTn id="10" dur="500"/>
                                        <p:tgtEl>
                                          <p:spTgt spid="32771">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animEffect transition="in" filter="box(in)">
                                      <p:cBhvr>
                                        <p:cTn id="15" dur="500"/>
                                        <p:tgtEl>
                                          <p:spTgt spid="32771">
                                            <p:txEl>
                                              <p:pRg st="2" end="2"/>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32771">
                                            <p:txEl>
                                              <p:pRg st="3" end="3"/>
                                            </p:txEl>
                                          </p:spTgt>
                                        </p:tgtEl>
                                        <p:attrNameLst>
                                          <p:attrName>style.visibility</p:attrName>
                                        </p:attrNameLst>
                                      </p:cBhvr>
                                      <p:to>
                                        <p:strVal val="visible"/>
                                      </p:to>
                                    </p:set>
                                    <p:animEffect transition="in" filter="box(in)">
                                      <p:cBhvr>
                                        <p:cTn id="18" dur="500"/>
                                        <p:tgtEl>
                                          <p:spTgt spid="327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GB"/>
              <a:t>Duopoly</a:t>
            </a:r>
          </a:p>
        </p:txBody>
      </p:sp>
      <p:sp>
        <p:nvSpPr>
          <p:cNvPr id="36867" name="Rectangle 3"/>
          <p:cNvSpPr>
            <a:spLocks noGrp="1" noChangeArrowheads="1"/>
          </p:cNvSpPr>
          <p:nvPr>
            <p:ph idx="1"/>
          </p:nvPr>
        </p:nvSpPr>
        <p:spPr>
          <a:xfrm>
            <a:off x="685800" y="1752600"/>
            <a:ext cx="7772400" cy="4114800"/>
          </a:xfrm>
        </p:spPr>
        <p:txBody>
          <a:bodyPr/>
          <a:lstStyle/>
          <a:p>
            <a:pPr>
              <a:lnSpc>
                <a:spcPct val="90000"/>
              </a:lnSpc>
            </a:pPr>
            <a:r>
              <a:rPr lang="en-GB" sz="2800" dirty="0" smtClean="0"/>
              <a:t>When the industry </a:t>
            </a:r>
            <a:r>
              <a:rPr lang="en-GB" sz="2800" dirty="0"/>
              <a:t>is dominated by two large producers</a:t>
            </a:r>
          </a:p>
          <a:p>
            <a:pPr lvl="1">
              <a:lnSpc>
                <a:spcPct val="90000"/>
              </a:lnSpc>
            </a:pPr>
            <a:r>
              <a:rPr lang="en-GB" sz="2000" dirty="0" smtClean="0"/>
              <a:t>Price </a:t>
            </a:r>
            <a:r>
              <a:rPr lang="en-GB" sz="2000" dirty="0"/>
              <a:t>leadership by the larger of the two firms may exist – the smaller firm follows the price lead </a:t>
            </a:r>
            <a:br>
              <a:rPr lang="en-GB" sz="2000" dirty="0"/>
            </a:br>
            <a:r>
              <a:rPr lang="en-GB" sz="2000" dirty="0"/>
              <a:t>of the larger one</a:t>
            </a:r>
          </a:p>
          <a:p>
            <a:pPr lvl="1">
              <a:lnSpc>
                <a:spcPct val="90000"/>
              </a:lnSpc>
            </a:pPr>
            <a:r>
              <a:rPr lang="en-GB" sz="2000" dirty="0"/>
              <a:t>Highly interdependent</a:t>
            </a:r>
          </a:p>
          <a:p>
            <a:pPr lvl="1">
              <a:lnSpc>
                <a:spcPct val="90000"/>
              </a:lnSpc>
            </a:pPr>
            <a:r>
              <a:rPr lang="en-GB" sz="2000" dirty="0"/>
              <a:t>High barriers to </a:t>
            </a:r>
            <a:r>
              <a:rPr lang="en-GB" sz="2000" dirty="0" smtClean="0"/>
              <a:t>entry</a:t>
            </a:r>
            <a:endParaRPr lang="en-GB" sz="2000" dirty="0"/>
          </a:p>
        </p:txBody>
      </p:sp>
    </p:spTree>
  </p:cSld>
  <p:clrMapOvr>
    <a:masterClrMapping/>
  </p:clrMapOvr>
  <p:transition spd="med">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GB"/>
              <a:t>Monopoly</a:t>
            </a:r>
          </a:p>
        </p:txBody>
      </p:sp>
      <p:sp>
        <p:nvSpPr>
          <p:cNvPr id="37891" name="Rectangle 3"/>
          <p:cNvSpPr>
            <a:spLocks noGrp="1" noChangeArrowheads="1"/>
          </p:cNvSpPr>
          <p:nvPr>
            <p:ph idx="1"/>
          </p:nvPr>
        </p:nvSpPr>
        <p:spPr>
          <a:xfrm>
            <a:off x="685800" y="1752600"/>
            <a:ext cx="7772400" cy="4114800"/>
          </a:xfrm>
        </p:spPr>
        <p:txBody>
          <a:bodyPr/>
          <a:lstStyle/>
          <a:p>
            <a:pPr>
              <a:lnSpc>
                <a:spcPct val="90000"/>
              </a:lnSpc>
            </a:pPr>
            <a:r>
              <a:rPr lang="en-GB" sz="2800" dirty="0"/>
              <a:t>Pure monopoly – where only </a:t>
            </a:r>
            <a:r>
              <a:rPr lang="en-GB" sz="2800" dirty="0" smtClean="0"/>
              <a:t>one </a:t>
            </a:r>
            <a:r>
              <a:rPr lang="en-GB" sz="2800" dirty="0"/>
              <a:t>producer exists in the industry</a:t>
            </a:r>
          </a:p>
          <a:p>
            <a:pPr>
              <a:lnSpc>
                <a:spcPct val="90000"/>
              </a:lnSpc>
            </a:pPr>
            <a:r>
              <a:rPr lang="en-GB" sz="2800" dirty="0"/>
              <a:t>In reality, rarely exists – always </a:t>
            </a:r>
            <a:r>
              <a:rPr lang="en-GB" sz="2800" dirty="0" smtClean="0"/>
              <a:t>some </a:t>
            </a:r>
            <a:r>
              <a:rPr lang="en-GB" sz="2800" dirty="0"/>
              <a:t>form of substitute available!</a:t>
            </a:r>
          </a:p>
          <a:p>
            <a:pPr>
              <a:lnSpc>
                <a:spcPct val="90000"/>
              </a:lnSpc>
            </a:pPr>
            <a:r>
              <a:rPr lang="en-GB" sz="2800" dirty="0"/>
              <a:t>Monopoly </a:t>
            </a:r>
            <a:r>
              <a:rPr lang="en-GB" sz="2800" dirty="0" smtClean="0"/>
              <a:t>exists</a:t>
            </a:r>
            <a:r>
              <a:rPr lang="en-GB" sz="2800" dirty="0" smtClean="0"/>
              <a:t> </a:t>
            </a:r>
            <a:r>
              <a:rPr lang="en-GB" sz="2800" dirty="0" smtClean="0"/>
              <a:t>when </a:t>
            </a:r>
            <a:r>
              <a:rPr lang="en-GB" sz="2800" dirty="0"/>
              <a:t>one firm dominates the market</a:t>
            </a:r>
          </a:p>
          <a:p>
            <a:pPr>
              <a:lnSpc>
                <a:spcPct val="90000"/>
              </a:lnSpc>
            </a:pPr>
            <a:r>
              <a:rPr lang="en-GB" sz="2800" dirty="0"/>
              <a:t>Firms may be investigated for examples of monopoly power when market share exceeds 25</a:t>
            </a:r>
            <a:r>
              <a:rPr lang="en-GB" sz="2800" dirty="0" smtClean="0"/>
              <a:t>%</a:t>
            </a:r>
            <a:endParaRPr lang="en-GB" sz="2800" dirty="0"/>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box(in)">
                                      <p:cBhvr>
                                        <p:cTn id="7" dur="500"/>
                                        <p:tgtEl>
                                          <p:spTgt spid="378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7891">
                                            <p:txEl>
                                              <p:pRg st="1" end="1"/>
                                            </p:txEl>
                                          </p:spTgt>
                                        </p:tgtEl>
                                        <p:attrNameLst>
                                          <p:attrName>style.visibility</p:attrName>
                                        </p:attrNameLst>
                                      </p:cBhvr>
                                      <p:to>
                                        <p:strVal val="visible"/>
                                      </p:to>
                                    </p:set>
                                    <p:animEffect transition="in" filter="box(in)">
                                      <p:cBhvr>
                                        <p:cTn id="12" dur="500"/>
                                        <p:tgtEl>
                                          <p:spTgt spid="378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7891">
                                            <p:txEl>
                                              <p:pRg st="2" end="2"/>
                                            </p:txEl>
                                          </p:spTgt>
                                        </p:tgtEl>
                                        <p:attrNameLst>
                                          <p:attrName>style.visibility</p:attrName>
                                        </p:attrNameLst>
                                      </p:cBhvr>
                                      <p:to>
                                        <p:strVal val="visible"/>
                                      </p:to>
                                    </p:set>
                                    <p:animEffect transition="in" filter="blinds(horizontal)">
                                      <p:cBhvr>
                                        <p:cTn id="17" dur="500"/>
                                        <p:tgtEl>
                                          <p:spTgt spid="378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7891">
                                            <p:txEl>
                                              <p:pRg st="3" end="3"/>
                                            </p:txEl>
                                          </p:spTgt>
                                        </p:tgtEl>
                                        <p:attrNameLst>
                                          <p:attrName>style.visibility</p:attrName>
                                        </p:attrNameLst>
                                      </p:cBhvr>
                                      <p:to>
                                        <p:strVal val="visible"/>
                                      </p:to>
                                    </p:set>
                                    <p:animEffect transition="in" filter="blinds(horizontal)">
                                      <p:cBhvr>
                                        <p:cTn id="22" dur="500"/>
                                        <p:tgtEl>
                                          <p:spTgt spid="378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379</TotalTime>
  <Words>675</Words>
  <Application>Microsoft Office PowerPoint</Application>
  <PresentationFormat>On-screen Show (4:3)</PresentationFormat>
  <Paragraphs>93</Paragraphs>
  <Slides>17</Slides>
  <Notes>5</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Foundry</vt:lpstr>
      <vt:lpstr>Competition of Businesses</vt:lpstr>
      <vt:lpstr>Market Structure</vt:lpstr>
      <vt:lpstr>Slide 3</vt:lpstr>
      <vt:lpstr>Slide 4</vt:lpstr>
      <vt:lpstr>Monopolistic or Imperfect Competition </vt:lpstr>
      <vt:lpstr>Monopolistic or Imperfect Competition </vt:lpstr>
      <vt:lpstr>Oligopoly</vt:lpstr>
      <vt:lpstr>Duopoly</vt:lpstr>
      <vt:lpstr>Monopoly</vt:lpstr>
      <vt:lpstr>Competition among Buyers </vt:lpstr>
      <vt:lpstr>Competition in the Marketplace</vt:lpstr>
      <vt:lpstr>Businesses Competitors in Peabody</vt:lpstr>
      <vt:lpstr>Ways Businesses Compete</vt:lpstr>
      <vt:lpstr>Ways Businesses Compete </vt:lpstr>
      <vt:lpstr>Ways Businesses Compare</vt:lpstr>
      <vt:lpstr>Ways Businesses Compete</vt:lpstr>
      <vt:lpstr>Ways Businesses Compete</vt:lpstr>
    </vt:vector>
  </TitlesOfParts>
  <Company>Peabody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Competition</dc:title>
  <dc:creator>Administrator</dc:creator>
  <cp:lastModifiedBy>Administrator</cp:lastModifiedBy>
  <cp:revision>8</cp:revision>
  <dcterms:created xsi:type="dcterms:W3CDTF">2013-04-22T05:09:19Z</dcterms:created>
  <dcterms:modified xsi:type="dcterms:W3CDTF">2013-04-22T11:28:19Z</dcterms:modified>
</cp:coreProperties>
</file>